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1" r:id="rId3"/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Helvetica Neue"/>
      <p:regular r:id="rId24"/>
      <p:bold r:id="rId25"/>
      <p:italic r:id="rId26"/>
      <p:boldItalic r:id="rId27"/>
    </p:embeddedFont>
    <p:embeddedFont>
      <p:font typeface="Helvetica Neue Light"/>
      <p:regular r:id="rId28"/>
      <p:bold r:id="rId29"/>
      <p:italic r:id="rId30"/>
      <p:boldItalic r:id="rId31"/>
    </p:embeddedFont>
    <p:embeddedFont>
      <p:font typeface="Gill Sans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HelveticaNeue-regular.fntdata"/><Relationship Id="rId23" Type="http://schemas.openxmlformats.org/officeDocument/2006/relationships/slide" Target="slides/slide17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8" Type="http://schemas.openxmlformats.org/officeDocument/2006/relationships/font" Target="fonts/HelveticaNeueLight-regular.fntdata"/><Relationship Id="rId27" Type="http://schemas.openxmlformats.org/officeDocument/2006/relationships/font" Target="fonts/HelveticaNeue-bold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Ligh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Light-boldItalic.fntdata"/><Relationship Id="rId30" Type="http://schemas.openxmlformats.org/officeDocument/2006/relationships/font" Target="fonts/HelveticaNeueLight-italic.fntdata"/><Relationship Id="rId11" Type="http://schemas.openxmlformats.org/officeDocument/2006/relationships/slide" Target="slides/slide5.xml"/><Relationship Id="rId33" Type="http://schemas.openxmlformats.org/officeDocument/2006/relationships/font" Target="fonts/GillSans-bold.fntdata"/><Relationship Id="rId10" Type="http://schemas.openxmlformats.org/officeDocument/2006/relationships/slide" Target="slides/slide4.xml"/><Relationship Id="rId32" Type="http://schemas.openxmlformats.org/officeDocument/2006/relationships/font" Target="fonts/GillSans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" name="Shape 2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" name="Shape 26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" name="Shape 27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" name="Shape 28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4" name="Shape 29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" name="Shape 17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" name="Shape 18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" name="Shape 2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&amp; Sub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&amp; Bullets cop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393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33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36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5400" lvl="3" marL="939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12700" lvl="4" marL="11557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190500" lvl="0" marL="177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203200" lvl="1" marL="2159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203200" lvl="2" marL="2921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03200" lvl="3" marL="3683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203200" lvl="4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190500" lvl="0" marL="177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203200" lvl="1" marL="2159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203200" lvl="2" marL="2921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03200" lvl="3" marL="3683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203200" lvl="4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&amp; Subtitl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39700" lvl="0" marL="228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39700" lvl="1" marL="393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39700" lvl="2" marL="55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52400" lvl="3" marL="736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39700" lvl="4" marL="901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&amp; Sub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Horizont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Shape 107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Cent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Vertical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Top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, Bullets &amp; Photo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Shape 123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14300" lvl="0" marL="177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14300" lvl="1" marL="304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01600" lvl="2" marL="431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01600" lvl="3" marL="55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01600" lvl="4" marL="685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39700" lvl="0" marL="228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39700" lvl="1" marL="393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39700" lvl="2" marL="55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52400" lvl="3" marL="736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39700" lvl="4" marL="901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3 Up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Shape 131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Shape 132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393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33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36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5400" lvl="3" marL="939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12700" lvl="4" marL="11557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hyperlink" Target="mailto:hunkim+ml@gmail.com" TargetMode="External"/><Relationship Id="rId6" Type="http://schemas.openxmlformats.org/officeDocument/2006/relationships/hyperlink" Target="https://github.com/hunkim/PyTorchZeroToAll" TargetMode="External"/><Relationship Id="rId7" Type="http://schemas.openxmlformats.org/officeDocument/2006/relationships/hyperlink" Target="http://bit.ly/PyTorchZeroAll" TargetMode="External"/><Relationship Id="rId8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Relationship Id="rId7" Type="http://schemas.openxmlformats.org/officeDocument/2006/relationships/image" Target="../media/image13.png"/><Relationship Id="rId8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Relationship Id="rId4" Type="http://schemas.openxmlformats.org/officeDocument/2006/relationships/image" Target="../media/image14.jpg"/><Relationship Id="rId9" Type="http://schemas.openxmlformats.org/officeDocument/2006/relationships/image" Target="../media/image18.png"/><Relationship Id="rId5" Type="http://schemas.openxmlformats.org/officeDocument/2006/relationships/hyperlink" Target="http://pytorch.org/tutorials/beginner/blitz/cifar10_tutorial.html" TargetMode="External"/><Relationship Id="rId6" Type="http://schemas.openxmlformats.org/officeDocument/2006/relationships/image" Target="../media/image11.png"/><Relationship Id="rId7" Type="http://schemas.openxmlformats.org/officeDocument/2006/relationships/image" Target="../media/image15.png"/><Relationship Id="rId8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Relationship Id="rId5" Type="http://schemas.openxmlformats.org/officeDocument/2006/relationships/image" Target="../media/image19.png"/><Relationship Id="rId6" Type="http://schemas.openxmlformats.org/officeDocument/2006/relationships/image" Target="../media/image22.png"/><Relationship Id="rId7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pytorch.org/docs/master/nn.html" TargetMode="External"/><Relationship Id="rId4" Type="http://schemas.openxmlformats.org/officeDocument/2006/relationships/image" Target="../media/image23.png"/><Relationship Id="rId5" Type="http://schemas.openxmlformats.org/officeDocument/2006/relationships/hyperlink" Target="https://arxiv.org/pdf/1702.05659.pdf" TargetMode="External"/><Relationship Id="rId6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pytorch.org/tutorials/beginner/blitz/cifar10_tutorial.html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jpg"/><Relationship Id="rId4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hyperlink" Target="mailto:hunkim+ml@gmail.com" TargetMode="External"/><Relationship Id="rId6" Type="http://schemas.openxmlformats.org/officeDocument/2006/relationships/hyperlink" Target="https://github.com/hunkim/PyTorchZeroToAll" TargetMode="External"/><Relationship Id="rId7" Type="http://schemas.openxmlformats.org/officeDocument/2006/relationships/hyperlink" Target="http://bit.ly/PyTorchZeroAll" TargetMode="External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hyperlink" Target="https://github.com/jcjohnson/pytorch-examples" TargetMode="External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hyperlink" Target="https://github.com/jcjohnson/pytorch-examples" TargetMode="External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hyperlink" Target="https://github.com/jcjohnson/pytorch-examples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hyperlink" Target="https://github.com/jcjohnson/pytorch-examples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Shape 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Shape 1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sp>
        <p:nvSpPr>
          <p:cNvPr id="148" name="Shape 148"/>
          <p:cNvSpPr txBox="1"/>
          <p:nvPr>
            <p:ph idx="4294967295" type="subTitle"/>
          </p:nvPr>
        </p:nvSpPr>
        <p:spPr>
          <a:xfrm>
            <a:off x="0" y="4463075"/>
            <a:ext cx="4159500" cy="6975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b="0" i="0" lang="en" sz="16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hunkim+ml@gmail.com</a:t>
            </a: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b="0" i="0" lang="en" sz="13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https://github.com/hunkim/PyTorchZeroToAll</a:t>
            </a:r>
            <a:r>
              <a:rPr b="0" i="0" lang="en" sz="1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indent="0" lvl="0" marL="0" rtl="0">
              <a:spcBef>
                <a:spcPts val="0"/>
              </a:spcBef>
              <a:buClr>
                <a:schemeClr val="lt1"/>
              </a:buClr>
              <a:buSzPct val="25000"/>
              <a:buFont typeface="Helvetica Neue"/>
              <a:buNone/>
            </a:pP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http://bit.ly/PyTorchZeroAll</a:t>
            </a: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149" name="Shape 14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/>
        </p:nvSpPr>
        <p:spPr>
          <a:xfrm>
            <a:off x="628326" y="647304"/>
            <a:ext cx="8194500" cy="21630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ct val="25000"/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5: Linear regression 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ct val="25000"/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PyTorch way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23" name="Shape 2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405" y="44517"/>
            <a:ext cx="4766797" cy="49887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4" name="Shape 2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91559" y="144261"/>
            <a:ext cx="1070893" cy="10708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5" name="Shape 225"/>
          <p:cNvGrpSpPr/>
          <p:nvPr/>
        </p:nvGrpSpPr>
        <p:grpSpPr>
          <a:xfrm>
            <a:off x="3911666" y="2779394"/>
            <a:ext cx="3612257" cy="561825"/>
            <a:chOff x="0" y="-1"/>
            <a:chExt cx="9632685" cy="1498200"/>
          </a:xfrm>
        </p:grpSpPr>
        <p:pic>
          <p:nvPicPr>
            <p:cNvPr descr="2yYhr_VuwmB_l4ddk_Fj4pnr0PXe-0yjoYM_XG0ZZE1k3bE0HeO8-U__pKBI20Knfh7_heXn673ERI4VZkw-fDXWiMoEozis9OmlzVKDKkiDD2VWyZss37sWZTkAxzKdWHFCXbaZO2M.png" id="226" name="Shape 22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0" y="102105"/>
              <a:ext cx="1301156" cy="12912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7" name="Shape 227"/>
            <p:cNvSpPr txBox="1"/>
            <p:nvPr/>
          </p:nvSpPr>
          <p:spPr>
            <a:xfrm>
              <a:off x="1469085" y="-1"/>
              <a:ext cx="8163600" cy="149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6D01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16D0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Construct loss and optimizer </a:t>
              </a: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6D01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16D0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(select from PyTorch API)</a:t>
              </a:r>
            </a:p>
          </p:txBody>
        </p:sp>
      </p:grpSp>
      <p:grpSp>
        <p:nvGrpSpPr>
          <p:cNvPr id="228" name="Shape 228"/>
          <p:cNvGrpSpPr/>
          <p:nvPr/>
        </p:nvGrpSpPr>
        <p:grpSpPr>
          <a:xfrm>
            <a:off x="3917508" y="3785665"/>
            <a:ext cx="3402993" cy="561825"/>
            <a:chOff x="0" y="-1"/>
            <a:chExt cx="9074649" cy="1498200"/>
          </a:xfrm>
        </p:grpSpPr>
        <p:pic>
          <p:nvPicPr>
            <p:cNvPr descr="OConiHf09-3d1otJoHaUncKi3XSNZkQPgVumx2XiTNfuVheUQ6MSRNoKzIXk879J6HutJbPBIFdziSubsjW7vjiSkbqaPN0ntv28n02E-m8c_7HbWHnAJD2rqssPlMh3a3nxxA3D_vM.png" id="229" name="Shape 22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0" y="102004"/>
              <a:ext cx="1301873" cy="12925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Shape 230"/>
            <p:cNvSpPr txBox="1"/>
            <p:nvPr/>
          </p:nvSpPr>
          <p:spPr>
            <a:xfrm>
              <a:off x="1417149" y="-1"/>
              <a:ext cx="7657500" cy="149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04C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Training cycle</a:t>
              </a: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04C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(forward, backward, update)</a:t>
              </a:r>
            </a:p>
          </p:txBody>
        </p:sp>
      </p:grpSp>
      <p:grpSp>
        <p:nvGrpSpPr>
          <p:cNvPr id="231" name="Shape 231"/>
          <p:cNvGrpSpPr/>
          <p:nvPr/>
        </p:nvGrpSpPr>
        <p:grpSpPr>
          <a:xfrm>
            <a:off x="3349882" y="874902"/>
            <a:ext cx="4050723" cy="908026"/>
            <a:chOff x="0" y="0"/>
            <a:chExt cx="10004256" cy="2421402"/>
          </a:xfrm>
        </p:grpSpPr>
        <p:pic>
          <p:nvPicPr>
            <p:cNvPr descr="6VqhwWvXFhSt2CvTqHgSYEBekFdAvqQdVm9fUSw_5YppHeIrOB_3z1v0WcKRPyyRiE61zuf7KkaOhmkjcESVNLvd3PCPS53qN5WwmvVNhITUH-g3IZ4iuLdrmZQgYajSnza1vLFX2Lc.png" id="232" name="Shape 23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0" y="0"/>
              <a:ext cx="1301873" cy="12925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3" name="Shape 233"/>
            <p:cNvSpPr txBox="1"/>
            <p:nvPr/>
          </p:nvSpPr>
          <p:spPr>
            <a:xfrm>
              <a:off x="1487736" y="240895"/>
              <a:ext cx="8297400" cy="8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41600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B416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Design your model using class</a:t>
              </a:r>
            </a:p>
          </p:txBody>
        </p:sp>
        <p:grpSp>
          <p:nvGrpSpPr>
            <p:cNvPr id="234" name="Shape 234"/>
            <p:cNvGrpSpPr/>
            <p:nvPr/>
          </p:nvGrpSpPr>
          <p:grpSpPr>
            <a:xfrm>
              <a:off x="4093753" y="1151502"/>
              <a:ext cx="5910503" cy="1269900"/>
              <a:chOff x="0" y="0"/>
              <a:chExt cx="5910503" cy="1269900"/>
            </a:xfrm>
          </p:grpSpPr>
          <p:sp>
            <p:nvSpPr>
              <p:cNvPr id="235" name="Shape 235"/>
              <p:cNvSpPr/>
              <p:nvPr/>
            </p:nvSpPr>
            <p:spPr>
              <a:xfrm>
                <a:off x="1999927" y="0"/>
                <a:ext cx="2007000" cy="126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26775" lIns="26775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ct val="25000"/>
                  <a:buFont typeface="Helvetica Neue"/>
                  <a:buNone/>
                </a:pPr>
                <a:r>
                  <a:rPr b="0" i="0" lang="en" sz="1100" u="none" cap="none" strike="noStrike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Linear</a:t>
                </a:r>
              </a:p>
            </p:txBody>
          </p:sp>
          <p:pic>
            <p:nvPicPr>
              <p:cNvPr descr="Image" id="236" name="Shape 236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133981" y="59740"/>
                <a:ext cx="776522" cy="115051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237" name="Shape 237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0" y="218680"/>
                <a:ext cx="832583" cy="832584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238" name="Shape 238"/>
              <p:cNvCxnSpPr/>
              <p:nvPr/>
            </p:nvCxnSpPr>
            <p:spPr>
              <a:xfrm>
                <a:off x="727459" y="635000"/>
                <a:ext cx="11025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miter lim="400000"/>
                <a:headEnd len="med" w="med" type="none"/>
                <a:tailEnd len="lg" w="lg" type="triangle"/>
              </a:ln>
            </p:spPr>
          </p:cxnSp>
          <p:cxnSp>
            <p:nvCxnSpPr>
              <p:cNvPr id="239" name="Shape 239"/>
              <p:cNvCxnSpPr/>
              <p:nvPr/>
            </p:nvCxnSpPr>
            <p:spPr>
              <a:xfrm>
                <a:off x="4089131" y="635000"/>
                <a:ext cx="11025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miter lim="400000"/>
                <a:headEnd len="med" w="med" type="none"/>
                <a:tailEnd len="lg" w="lg" type="triangle"/>
              </a:ln>
            </p:spPr>
          </p:cxn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44" name="Shape 2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81" y="0"/>
            <a:ext cx="3255184" cy="51008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45" name="Shape 2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04834" y="664317"/>
            <a:ext cx="2267613" cy="175364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Shape 246"/>
          <p:cNvSpPr txBox="1"/>
          <p:nvPr>
            <p:ph type="title"/>
          </p:nvPr>
        </p:nvSpPr>
        <p:spPr>
          <a:xfrm>
            <a:off x="3107467" y="-125871"/>
            <a:ext cx="7026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Training CIFAR10 Classifier</a:t>
            </a:r>
          </a:p>
        </p:txBody>
      </p:sp>
      <p:sp>
        <p:nvSpPr>
          <p:cNvPr id="247" name="Shape 247"/>
          <p:cNvSpPr txBox="1"/>
          <p:nvPr/>
        </p:nvSpPr>
        <p:spPr>
          <a:xfrm>
            <a:off x="4533998" y="4905777"/>
            <a:ext cx="4602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http://pytorch.org/tutorials/beginner/blitz/cifar10_tutorial.html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grpSp>
        <p:nvGrpSpPr>
          <p:cNvPr id="248" name="Shape 248"/>
          <p:cNvGrpSpPr/>
          <p:nvPr/>
        </p:nvGrpSpPr>
        <p:grpSpPr>
          <a:xfrm>
            <a:off x="2830688" y="2116569"/>
            <a:ext cx="3612257" cy="561825"/>
            <a:chOff x="0" y="-1"/>
            <a:chExt cx="9632685" cy="1498200"/>
          </a:xfrm>
        </p:grpSpPr>
        <p:pic>
          <p:nvPicPr>
            <p:cNvPr descr="2yYhr_VuwmB_l4ddk_Fj4pnr0PXe-0yjoYM_XG0ZZE1k3bE0HeO8-U__pKBI20Knfh7_heXn673ERI4VZkw-fDXWiMoEozis9OmlzVKDKkiDD2VWyZss37sWZTkAxzKdWHFCXbaZO2M.png" id="249" name="Shape 24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0" y="102105"/>
              <a:ext cx="1301156" cy="12912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0" name="Shape 250"/>
            <p:cNvSpPr txBox="1"/>
            <p:nvPr/>
          </p:nvSpPr>
          <p:spPr>
            <a:xfrm>
              <a:off x="1469085" y="-1"/>
              <a:ext cx="8163600" cy="149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6D01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16D0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Construct loss and optimizer </a:t>
              </a: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6D01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16D0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(select from PyTorch API)</a:t>
              </a:r>
            </a:p>
          </p:txBody>
        </p:sp>
      </p:grpSp>
      <p:grpSp>
        <p:nvGrpSpPr>
          <p:cNvPr id="251" name="Shape 251"/>
          <p:cNvGrpSpPr/>
          <p:nvPr/>
        </p:nvGrpSpPr>
        <p:grpSpPr>
          <a:xfrm>
            <a:off x="2870510" y="3630405"/>
            <a:ext cx="3402993" cy="561825"/>
            <a:chOff x="0" y="-1"/>
            <a:chExt cx="9074649" cy="1498200"/>
          </a:xfrm>
        </p:grpSpPr>
        <p:pic>
          <p:nvPicPr>
            <p:cNvPr descr="OConiHf09-3d1otJoHaUncKi3XSNZkQPgVumx2XiTNfuVheUQ6MSRNoKzIXk879J6HutJbPBIFdziSubsjW7vjiSkbqaPN0ntv28n02E-m8c_7HbWHnAJD2rqssPlMh3a3nxxA3D_vM.png" id="252" name="Shape 25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0" y="102004"/>
              <a:ext cx="1301873" cy="12925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3" name="Shape 253"/>
            <p:cNvSpPr txBox="1"/>
            <p:nvPr/>
          </p:nvSpPr>
          <p:spPr>
            <a:xfrm>
              <a:off x="1417149" y="-1"/>
              <a:ext cx="7657500" cy="149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04C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Training cycle</a:t>
              </a: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04C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(forward, backward, update)</a:t>
              </a:r>
            </a:p>
          </p:txBody>
        </p:sp>
      </p:grpSp>
      <p:grpSp>
        <p:nvGrpSpPr>
          <p:cNvPr id="254" name="Shape 254"/>
          <p:cNvGrpSpPr/>
          <p:nvPr/>
        </p:nvGrpSpPr>
        <p:grpSpPr>
          <a:xfrm>
            <a:off x="2023759" y="660456"/>
            <a:ext cx="4199450" cy="1059996"/>
            <a:chOff x="0" y="0"/>
            <a:chExt cx="9768434" cy="2826657"/>
          </a:xfrm>
        </p:grpSpPr>
        <p:pic>
          <p:nvPicPr>
            <p:cNvPr descr="6VqhwWvXFhSt2CvTqHgSYEBekFdAvqQdVm9fUSw_5YppHeIrOB_3z1v0WcKRPyyRiE61zuf7KkaOhmkjcESVNLvd3PCPS53qN5WwmvVNhITUH-g3IZ4iuLdrmZQgYajSnza1vLFX2Lc.png" id="255" name="Shape 255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0" y="0"/>
              <a:ext cx="1301873" cy="12925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6" name="Shape 256"/>
            <p:cNvSpPr txBox="1"/>
            <p:nvPr/>
          </p:nvSpPr>
          <p:spPr>
            <a:xfrm>
              <a:off x="1471034" y="240895"/>
              <a:ext cx="8297400" cy="8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41600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B416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Design your model using class</a:t>
              </a:r>
            </a:p>
          </p:txBody>
        </p:sp>
        <p:pic>
          <p:nvPicPr>
            <p:cNvPr descr="Image" id="257" name="Shape 257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1590851" y="1108051"/>
              <a:ext cx="6007311" cy="171860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Building fun models</a:t>
            </a:r>
          </a:p>
        </p:txBody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-247650" lvl="0" marL="393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</a:pPr>
            <a:r>
              <a:rPr lang="en"/>
              <a:t>Neural</a:t>
            </a:r>
            <a:r>
              <a:rPr b="0" i="0" lang="en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Net components </a:t>
            </a:r>
          </a:p>
          <a:p>
            <a:pPr indent="-196850" lvl="1" marL="533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-"/>
            </a:pPr>
            <a:r>
              <a:rPr b="0" i="0" lang="en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CNN</a:t>
            </a:r>
          </a:p>
          <a:p>
            <a:pPr indent="-196850" lvl="1" marL="533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-"/>
            </a:pPr>
            <a:r>
              <a:rPr b="0" i="0" lang="en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RNN</a:t>
            </a:r>
          </a:p>
          <a:p>
            <a:pPr indent="-196850" lvl="1" marL="533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-"/>
            </a:pPr>
            <a:r>
              <a:rPr b="0" i="0" lang="en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Activations</a:t>
            </a:r>
          </a:p>
          <a:p>
            <a:pPr indent="-247650" lvl="0" marL="393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</a:pPr>
            <a:r>
              <a:rPr b="0" i="0" lang="en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Losses</a:t>
            </a:r>
          </a:p>
          <a:p>
            <a:pPr indent="-247650" lvl="0" marL="393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</a:pPr>
            <a:r>
              <a:rPr b="0" i="0" lang="en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Optimizers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torch.nn</a:t>
            </a:r>
          </a:p>
        </p:txBody>
      </p:sp>
      <p:sp>
        <p:nvSpPr>
          <p:cNvPr id="269" name="Shape 269"/>
          <p:cNvSpPr txBox="1"/>
          <p:nvPr/>
        </p:nvSpPr>
        <p:spPr>
          <a:xfrm>
            <a:off x="6096979" y="4854602"/>
            <a:ext cx="29190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http://pytorch.org/docs/master/nn.html</a:t>
            </a:r>
          </a:p>
        </p:txBody>
      </p:sp>
      <p:pic>
        <p:nvPicPr>
          <p:cNvPr descr="Image" id="270" name="Shape 2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1137" y="492919"/>
            <a:ext cx="2063206" cy="16344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71" name="Shape 2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94462" y="161131"/>
            <a:ext cx="2343813" cy="46028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72" name="Shape 2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8769" y="2800350"/>
            <a:ext cx="2053708" cy="159507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Shape 273"/>
          <p:cNvGrpSpPr/>
          <p:nvPr/>
        </p:nvGrpSpPr>
        <p:grpSpPr>
          <a:xfrm>
            <a:off x="3117056" y="1543050"/>
            <a:ext cx="2536826" cy="3343103"/>
            <a:chOff x="0" y="0"/>
            <a:chExt cx="6764869" cy="8914943"/>
          </a:xfrm>
        </p:grpSpPr>
        <p:pic>
          <p:nvPicPr>
            <p:cNvPr descr="Image" id="274" name="Shape 27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77800" y="114300"/>
              <a:ext cx="6369674" cy="84565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275" name="Shape 275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0" y="0"/>
              <a:ext cx="6764869" cy="891494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/>
          <p:nvPr>
            <p:ph type="title"/>
          </p:nvPr>
        </p:nvSpPr>
        <p:spPr>
          <a:xfrm>
            <a:off x="755475" y="19908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Loss functions</a:t>
            </a:r>
          </a:p>
        </p:txBody>
      </p:sp>
      <p:sp>
        <p:nvSpPr>
          <p:cNvPr id="281" name="Shape 281"/>
          <p:cNvSpPr txBox="1"/>
          <p:nvPr/>
        </p:nvSpPr>
        <p:spPr>
          <a:xfrm>
            <a:off x="182996" y="4930802"/>
            <a:ext cx="2961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http://pytorch.org/docs/master/nn.html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282" name="Shape 28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9744" y="490538"/>
            <a:ext cx="2334335" cy="4393692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Shape 283"/>
          <p:cNvSpPr txBox="1"/>
          <p:nvPr/>
        </p:nvSpPr>
        <p:spPr>
          <a:xfrm>
            <a:off x="4773715" y="4410102"/>
            <a:ext cx="26826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https://arxiv.org/pdf/1702.05659.pdf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id="284" name="Shape 2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13254" y="1315982"/>
            <a:ext cx="5003551" cy="2941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torch.optim</a:t>
            </a:r>
          </a:p>
        </p:txBody>
      </p:sp>
      <p:sp>
        <p:nvSpPr>
          <p:cNvPr id="290" name="Shape 290"/>
          <p:cNvSpPr txBox="1"/>
          <p:nvPr/>
        </p:nvSpPr>
        <p:spPr>
          <a:xfrm>
            <a:off x="5978716" y="4854602"/>
            <a:ext cx="31554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http://pytorch.org/docs/master/optim.html</a:t>
            </a:r>
          </a:p>
        </p:txBody>
      </p:sp>
      <p:sp>
        <p:nvSpPr>
          <p:cNvPr id="291" name="Shape 291"/>
          <p:cNvSpPr txBox="1"/>
          <p:nvPr/>
        </p:nvSpPr>
        <p:spPr>
          <a:xfrm>
            <a:off x="1636648" y="1829850"/>
            <a:ext cx="4974300" cy="21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80B9"/>
              </a:buClr>
              <a:buSzPct val="141176"/>
              <a:buFont typeface="Helvetica Neue"/>
              <a:buChar char="•"/>
            </a:pPr>
            <a:r>
              <a:rPr b="1" i="1" lang="en" sz="1700" u="none" cap="none" strike="noStrike">
                <a:solidFill>
                  <a:srgbClr val="2980B9"/>
                </a:solidFill>
              </a:rPr>
              <a:t>class</a:t>
            </a:r>
            <a:r>
              <a:rPr i="0" lang="en" sz="1700" u="none" cap="none" strike="noStrike">
                <a:solidFill>
                  <a:srgbClr val="000000"/>
                </a:solidFill>
              </a:rPr>
              <a:t>torch.optim.Adadelta</a:t>
            </a: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80B9"/>
              </a:buClr>
              <a:buSzPct val="141176"/>
              <a:buFont typeface="Helvetica Neue"/>
              <a:buChar char="•"/>
            </a:pPr>
            <a:r>
              <a:rPr b="1" i="1" lang="en" sz="1700" u="none" cap="none" strike="noStrike">
                <a:solidFill>
                  <a:srgbClr val="2980B9"/>
                </a:solidFill>
              </a:rPr>
              <a:t>class</a:t>
            </a:r>
            <a:r>
              <a:rPr i="0" lang="en" sz="1700" u="none" cap="none" strike="noStrike">
                <a:solidFill>
                  <a:srgbClr val="000000"/>
                </a:solidFill>
              </a:rPr>
              <a:t>torch.optim.Adagrad</a:t>
            </a: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80B9"/>
              </a:buClr>
              <a:buSzPct val="141176"/>
              <a:buFont typeface="Helvetica Neue"/>
              <a:buChar char="•"/>
            </a:pPr>
            <a:r>
              <a:rPr b="1" i="1" lang="en" sz="1700" u="none" cap="none" strike="noStrike">
                <a:solidFill>
                  <a:srgbClr val="2980B9"/>
                </a:solidFill>
              </a:rPr>
              <a:t>class</a:t>
            </a:r>
            <a:r>
              <a:rPr i="0" lang="en" sz="1700" u="none" cap="none" strike="noStrike">
                <a:solidFill>
                  <a:srgbClr val="000000"/>
                </a:solidFill>
              </a:rPr>
              <a:t>torch.optim.Adam</a:t>
            </a: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80B9"/>
              </a:buClr>
              <a:buSzPct val="141176"/>
              <a:buFont typeface="Helvetica Neue"/>
              <a:buChar char="•"/>
            </a:pPr>
            <a:r>
              <a:rPr b="1" i="1" lang="en" sz="1700" u="none" cap="none" strike="noStrike">
                <a:solidFill>
                  <a:srgbClr val="2980B9"/>
                </a:solidFill>
              </a:rPr>
              <a:t>class</a:t>
            </a:r>
            <a:r>
              <a:rPr i="0" lang="en" sz="1700" u="none" cap="none" strike="noStrike">
                <a:solidFill>
                  <a:srgbClr val="000000"/>
                </a:solidFill>
              </a:rPr>
              <a:t>torch.optim.Adamax</a:t>
            </a: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80B9"/>
              </a:buClr>
              <a:buSzPct val="141176"/>
              <a:buFont typeface="Helvetica Neue"/>
              <a:buChar char="•"/>
            </a:pPr>
            <a:r>
              <a:rPr b="1" i="1" lang="en" sz="1700" u="none" cap="none" strike="noStrike">
                <a:solidFill>
                  <a:srgbClr val="2980B9"/>
                </a:solidFill>
              </a:rPr>
              <a:t>class</a:t>
            </a:r>
            <a:r>
              <a:rPr i="0" lang="en" sz="1700" u="none" cap="none" strike="noStrike">
                <a:solidFill>
                  <a:srgbClr val="000000"/>
                </a:solidFill>
              </a:rPr>
              <a:t>torch.optim.ASGD</a:t>
            </a: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80B9"/>
              </a:buClr>
              <a:buSzPct val="141176"/>
              <a:buFont typeface="Helvetica Neue"/>
              <a:buChar char="•"/>
            </a:pPr>
            <a:r>
              <a:rPr b="1" i="1" lang="en" sz="1700" u="none" cap="none" strike="noStrike">
                <a:solidFill>
                  <a:srgbClr val="2980B9"/>
                </a:solidFill>
              </a:rPr>
              <a:t>class</a:t>
            </a:r>
            <a:r>
              <a:rPr i="0" lang="en" sz="1700" u="none" cap="none" strike="noStrike">
                <a:solidFill>
                  <a:srgbClr val="000000"/>
                </a:solidFill>
              </a:rPr>
              <a:t>torch.optim.RMSprop</a:t>
            </a: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80B9"/>
              </a:buClr>
              <a:buSzPct val="141176"/>
              <a:buFont typeface="Helvetica Neue"/>
              <a:buChar char="•"/>
            </a:pPr>
            <a:r>
              <a:rPr b="1" i="1" lang="en" sz="1700" u="none" cap="none" strike="noStrike">
                <a:solidFill>
                  <a:srgbClr val="2980B9"/>
                </a:solidFill>
              </a:rPr>
              <a:t>class</a:t>
            </a:r>
            <a:r>
              <a:rPr i="0" lang="en" sz="1700" u="none" cap="none" strike="noStrike">
                <a:solidFill>
                  <a:srgbClr val="000000"/>
                </a:solidFill>
              </a:rPr>
              <a:t>torch.optim.Rprop</a:t>
            </a: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80B9"/>
              </a:buClr>
              <a:buSzPct val="141176"/>
              <a:buFont typeface="Helvetica Neue"/>
              <a:buChar char="•"/>
            </a:pPr>
            <a:r>
              <a:rPr b="1" i="1" lang="en" sz="1700" u="none" cap="none" strike="noStrike">
                <a:solidFill>
                  <a:srgbClr val="2980B9"/>
                </a:solidFill>
              </a:rPr>
              <a:t>class</a:t>
            </a:r>
            <a:r>
              <a:rPr i="0" lang="en" sz="1700" u="none" cap="none" strike="noStrike">
                <a:solidFill>
                  <a:srgbClr val="000000"/>
                </a:solidFill>
              </a:rPr>
              <a:t>torch.optim.SGD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1058618" y="70247"/>
            <a:ext cx="7026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Three simple steps</a:t>
            </a:r>
          </a:p>
        </p:txBody>
      </p:sp>
      <p:sp>
        <p:nvSpPr>
          <p:cNvPr id="297" name="Shape 297"/>
          <p:cNvSpPr txBox="1"/>
          <p:nvPr/>
        </p:nvSpPr>
        <p:spPr>
          <a:xfrm>
            <a:off x="6763990" y="4905777"/>
            <a:ext cx="143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grpSp>
        <p:nvGrpSpPr>
          <p:cNvPr id="298" name="Shape 298"/>
          <p:cNvGrpSpPr/>
          <p:nvPr/>
        </p:nvGrpSpPr>
        <p:grpSpPr>
          <a:xfrm>
            <a:off x="2765846" y="2467298"/>
            <a:ext cx="3612257" cy="561825"/>
            <a:chOff x="0" y="-1"/>
            <a:chExt cx="9632685" cy="1498200"/>
          </a:xfrm>
        </p:grpSpPr>
        <p:pic>
          <p:nvPicPr>
            <p:cNvPr descr="2yYhr_VuwmB_l4ddk_Fj4pnr0PXe-0yjoYM_XG0ZZE1k3bE0HeO8-U__pKBI20Knfh7_heXn673ERI4VZkw-fDXWiMoEozis9OmlzVKDKkiDD2VWyZss37sWZTkAxzKdWHFCXbaZO2M.png" id="299" name="Shape 29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102105"/>
              <a:ext cx="1301156" cy="12912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0" name="Shape 300"/>
            <p:cNvSpPr txBox="1"/>
            <p:nvPr/>
          </p:nvSpPr>
          <p:spPr>
            <a:xfrm>
              <a:off x="1469085" y="-1"/>
              <a:ext cx="8163600" cy="149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6D01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16D0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Construct loss and optimizer </a:t>
              </a: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6D01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16D0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(select from PyTorch API)</a:t>
              </a:r>
            </a:p>
          </p:txBody>
        </p:sp>
      </p:grpSp>
      <p:grpSp>
        <p:nvGrpSpPr>
          <p:cNvPr id="301" name="Shape 301"/>
          <p:cNvGrpSpPr/>
          <p:nvPr/>
        </p:nvGrpSpPr>
        <p:grpSpPr>
          <a:xfrm>
            <a:off x="2773000" y="3542725"/>
            <a:ext cx="4542272" cy="561825"/>
            <a:chOff x="0" y="31"/>
            <a:chExt cx="12112726" cy="1498200"/>
          </a:xfrm>
        </p:grpSpPr>
        <p:pic>
          <p:nvPicPr>
            <p:cNvPr descr="OConiHf09-3d1otJoHaUncKi3XSNZkQPgVumx2XiTNfuVheUQ6MSRNoKzIXk879J6HutJbPBIFdziSubsjW7vjiSkbqaPN0ntv28n02E-m8c_7HbWHnAJD2rqssPlMh3a3nxxA3D_vM.png" id="302" name="Shape 30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0" y="102004"/>
              <a:ext cx="1301873" cy="12925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3" name="Shape 303"/>
            <p:cNvSpPr txBox="1"/>
            <p:nvPr/>
          </p:nvSpPr>
          <p:spPr>
            <a:xfrm>
              <a:off x="1417126" y="31"/>
              <a:ext cx="10695600" cy="149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04C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Training cycle</a:t>
              </a: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004C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(forward, backward, update)</a:t>
              </a:r>
            </a:p>
          </p:txBody>
        </p:sp>
      </p:grpSp>
      <p:grpSp>
        <p:nvGrpSpPr>
          <p:cNvPr id="304" name="Shape 304"/>
          <p:cNvGrpSpPr/>
          <p:nvPr/>
        </p:nvGrpSpPr>
        <p:grpSpPr>
          <a:xfrm>
            <a:off x="2740438" y="1468386"/>
            <a:ext cx="4122724" cy="484700"/>
            <a:chOff x="0" y="0"/>
            <a:chExt cx="10993930" cy="1292533"/>
          </a:xfrm>
        </p:grpSpPr>
        <p:pic>
          <p:nvPicPr>
            <p:cNvPr descr="6VqhwWvXFhSt2CvTqHgSYEBekFdAvqQdVm9fUSw_5YppHeIrOB_3z1v0WcKRPyyRiE61zuf7KkaOhmkjcESVNLvd3PCPS53qN5WwmvVNhITUH-g3IZ4iuLdrmZQgYajSnza1vLFX2Lc.png" id="305" name="Shape 30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0" y="0"/>
              <a:ext cx="1301873" cy="12925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6" name="Shape 306"/>
            <p:cNvSpPr txBox="1"/>
            <p:nvPr/>
          </p:nvSpPr>
          <p:spPr>
            <a:xfrm>
              <a:off x="1471030" y="240903"/>
              <a:ext cx="9522900" cy="8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41600"/>
                </a:buClr>
                <a:buSzPct val="25000"/>
                <a:buFont typeface="Helvetica Neue"/>
                <a:buNone/>
              </a:pPr>
              <a:r>
                <a:rPr b="1" i="0" lang="en" sz="1700" u="none" cap="none" strike="noStrike">
                  <a:solidFill>
                    <a:srgbClr val="B416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Design your model using class</a:t>
              </a: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11" name="Shape 3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12" name="Shape 3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/>
          <p:nvPr/>
        </p:nvSpPr>
        <p:spPr>
          <a:xfrm>
            <a:off x="4935901" y="2022540"/>
            <a:ext cx="39627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ct val="25000"/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6: 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ct val="25000"/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Logistic regression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rIns="34275" wrap="square" tIns="342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Call for Comments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800"/>
              <a:t>Please feel free to add comments directly on these slides.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62" name="Shape 1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3" name="Shape 1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sp>
        <p:nvSpPr>
          <p:cNvPr id="165" name="Shape 165"/>
          <p:cNvSpPr txBox="1"/>
          <p:nvPr>
            <p:ph idx="4294967295" type="subTitle"/>
          </p:nvPr>
        </p:nvSpPr>
        <p:spPr>
          <a:xfrm>
            <a:off x="0" y="4463075"/>
            <a:ext cx="4159500" cy="6975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b="0" i="0" lang="en" sz="16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hunkim+ml@gmail.com</a:t>
            </a: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b="0" i="0" lang="en" sz="13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https://github.com/hunkim/PyTorchZeroToAll</a:t>
            </a:r>
            <a:r>
              <a:rPr b="0" i="0" lang="en" sz="1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indent="0" lvl="0" marL="0" rtl="0">
              <a:spcBef>
                <a:spcPts val="0"/>
              </a:spcBef>
              <a:buClr>
                <a:schemeClr val="lt1"/>
              </a:buClr>
              <a:buSzPct val="25000"/>
              <a:buFont typeface="Helvetica Neue"/>
              <a:buNone/>
            </a:pP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http://bit.ly/PyTorchZeroAll</a:t>
            </a: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166" name="Shape 16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 txBox="1"/>
          <p:nvPr/>
        </p:nvSpPr>
        <p:spPr>
          <a:xfrm>
            <a:off x="628326" y="647304"/>
            <a:ext cx="8194500" cy="21630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ct val="25000"/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5: Linear regression 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ct val="25000"/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PyTorch way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341738" y="70247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Data definition (3x1)</a:t>
            </a:r>
          </a:p>
        </p:txBody>
      </p:sp>
      <p:pic>
        <p:nvPicPr>
          <p:cNvPr descr="Image" id="173" name="Shape 1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1559" y="144261"/>
            <a:ext cx="1070893" cy="10708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4" name="Shape 1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5267" y="1012978"/>
            <a:ext cx="6718088" cy="425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84652" y="1998590"/>
            <a:ext cx="6960900" cy="3240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341738" y="70247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Model class in PyTorch way</a:t>
            </a:r>
          </a:p>
        </p:txBody>
      </p:sp>
      <p:pic>
        <p:nvPicPr>
          <p:cNvPr descr="Image" id="181" name="Shape 1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1559" y="144261"/>
            <a:ext cx="1070893" cy="10708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2" name="Shape 18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5267" y="1012978"/>
            <a:ext cx="6718088" cy="4259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41738" y="70247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Construct loss and optimizer </a:t>
            </a:r>
          </a:p>
        </p:txBody>
      </p:sp>
      <p:pic>
        <p:nvPicPr>
          <p:cNvPr descr="Image" id="188" name="Shape 1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1559" y="144261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Shape 189"/>
          <p:cNvSpPr txBox="1"/>
          <p:nvPr/>
        </p:nvSpPr>
        <p:spPr>
          <a:xfrm>
            <a:off x="5540871" y="4913949"/>
            <a:ext cx="3586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https://github.com/jcjohnson/pytorch-examples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190" name="Shape 19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2688" y="1195944"/>
            <a:ext cx="8052112" cy="378746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/>
          <p:nvPr/>
        </p:nvSpPr>
        <p:spPr>
          <a:xfrm>
            <a:off x="60138" y="2276424"/>
            <a:ext cx="8325600" cy="270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288271" y="70247"/>
            <a:ext cx="7026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Training: forward, loss, backward, step</a:t>
            </a:r>
          </a:p>
        </p:txBody>
      </p:sp>
      <p:pic>
        <p:nvPicPr>
          <p:cNvPr descr="Image" id="197" name="Shape 1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1559" y="144261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/>
          <p:nvPr/>
        </p:nvSpPr>
        <p:spPr>
          <a:xfrm>
            <a:off x="5540871" y="4913949"/>
            <a:ext cx="3586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https://github.com/jcjohnson/pytorch-examples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199" name="Shape 19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2688" y="1195944"/>
            <a:ext cx="8052112" cy="3787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288271" y="70247"/>
            <a:ext cx="7026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Testing Model</a:t>
            </a:r>
          </a:p>
        </p:txBody>
      </p:sp>
      <p:pic>
        <p:nvPicPr>
          <p:cNvPr descr="Image" id="205" name="Shape 2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1559" y="144261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 txBox="1"/>
          <p:nvPr/>
        </p:nvSpPr>
        <p:spPr>
          <a:xfrm>
            <a:off x="5540871" y="4913949"/>
            <a:ext cx="3586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https://github.com/jcjohnson/pytorch-examples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207" name="Shape 20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4517" y="1501952"/>
            <a:ext cx="4548763" cy="21395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8" name="Shape 20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72031" y="3681182"/>
            <a:ext cx="5604670" cy="670908"/>
          </a:xfrm>
          <a:prstGeom prst="rect">
            <a:avLst/>
          </a:prstGeom>
          <a:noFill/>
          <a:ln cap="flat" cmpd="sng" w="25400">
            <a:solidFill>
              <a:srgbClr val="F3F7F5"/>
            </a:solidFill>
            <a:prstDash val="solid"/>
            <a:miter lim="400000"/>
            <a:headEnd len="med" w="med" type="none"/>
            <a:tailEnd len="med" w="med" type="none"/>
          </a:ln>
          <a:effectLst>
            <a:outerShdw blurRad="63500" rotWithShape="0" dir="3600000" dist="25400">
              <a:srgbClr val="000000">
                <a:alpha val="698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288271" y="70247"/>
            <a:ext cx="7026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Output</a:t>
            </a:r>
          </a:p>
        </p:txBody>
      </p:sp>
      <p:pic>
        <p:nvPicPr>
          <p:cNvPr descr="Image" id="214" name="Shape 2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1559" y="144261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 txBox="1"/>
          <p:nvPr/>
        </p:nvSpPr>
        <p:spPr>
          <a:xfrm>
            <a:off x="5540871" y="4913949"/>
            <a:ext cx="3586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https://github.com/jcjohnson/pytorch-examples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216" name="Shape 2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4517" y="1501952"/>
            <a:ext cx="4548763" cy="21395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7" name="Shape 2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72031" y="3681182"/>
            <a:ext cx="5604670" cy="670908"/>
          </a:xfrm>
          <a:prstGeom prst="rect">
            <a:avLst/>
          </a:prstGeom>
          <a:noFill/>
          <a:ln cap="flat" cmpd="sng" w="25400">
            <a:solidFill>
              <a:srgbClr val="F3F7F5"/>
            </a:solidFill>
            <a:prstDash val="solid"/>
            <a:miter lim="400000"/>
            <a:headEnd len="med" w="med" type="none"/>
            <a:tailEnd len="med" w="med" type="none"/>
          </a:ln>
          <a:effectLst>
            <a:outerShdw blurRad="63500" rotWithShape="0" dir="3600000" dist="25400">
              <a:srgbClr val="000000">
                <a:alpha val="69800"/>
              </a:srgbClr>
            </a:outerShdw>
          </a:effectLst>
        </p:spPr>
      </p:pic>
      <p:pic>
        <p:nvPicPr>
          <p:cNvPr descr="Image" id="218" name="Shape 2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999262" y="1239003"/>
            <a:ext cx="2830810" cy="3651401"/>
          </a:xfrm>
          <a:prstGeom prst="rect">
            <a:avLst/>
          </a:prstGeom>
          <a:noFill/>
          <a:ln>
            <a:noFill/>
          </a:ln>
          <a:effectLst>
            <a:outerShdw blurRad="355600" rotWithShape="0" dir="5400000" dist="177800">
              <a:srgbClr val="000000">
                <a:alpha val="698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